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17"/>
  </p:notesMasterIdLst>
  <p:sldIdLst>
    <p:sldId id="280" r:id="rId2"/>
    <p:sldId id="418" r:id="rId3"/>
    <p:sldId id="427" r:id="rId4"/>
    <p:sldId id="423" r:id="rId5"/>
    <p:sldId id="422" r:id="rId6"/>
    <p:sldId id="425" r:id="rId7"/>
    <p:sldId id="426" r:id="rId8"/>
    <p:sldId id="424" r:id="rId9"/>
    <p:sldId id="428" r:id="rId10"/>
    <p:sldId id="429" r:id="rId11"/>
    <p:sldId id="430" r:id="rId12"/>
    <p:sldId id="431" r:id="rId13"/>
    <p:sldId id="421" r:id="rId14"/>
    <p:sldId id="432" r:id="rId15"/>
    <p:sldId id="264" r:id="rId16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598" y="1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6BB25AE-250A-419A-A326-CDC054AADC08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4125"/>
            <a:ext cx="6007100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823032"/>
            <a:ext cx="5511800" cy="394612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6"/>
            <a:ext cx="2985558" cy="502833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598" y="9519056"/>
            <a:ext cx="2985558" cy="502833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FD549581-1433-4FA6-A9AB-4A8A22B875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63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2152350" y="762129"/>
            <a:ext cx="2585054" cy="3758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4" tIns="48317" rIns="96634" bIns="48317" anchor="ctr"/>
          <a:lstStyle/>
          <a:p>
            <a:endParaRPr lang="cs-CZ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/>
          </p:nvPr>
        </p:nvSpPr>
        <p:spPr>
          <a:xfrm>
            <a:off x="689775" y="4760440"/>
            <a:ext cx="5510203" cy="4509114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8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686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42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1899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33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75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33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393" y="193718"/>
            <a:ext cx="11334019" cy="71433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740"/>
            <a:ext cx="10972800" cy="507342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15392" y="6270850"/>
            <a:ext cx="5104544" cy="450626"/>
          </a:xfrm>
        </p:spPr>
        <p:txBody>
          <a:bodyPr anchor="b">
            <a:norm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11957" y="6270850"/>
            <a:ext cx="6144683" cy="450626"/>
          </a:xfrm>
        </p:spPr>
        <p:txBody>
          <a:bodyPr anchor="b">
            <a:normAutofit/>
          </a:bodyPr>
          <a:lstStyle>
            <a:lvl1pPr marL="0" indent="0" algn="r"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9896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9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3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6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4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9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3888697/" TargetMode="External"/><Relationship Id="rId2" Type="http://schemas.openxmlformats.org/officeDocument/2006/relationships/hyperlink" Target="http://www.uzis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F11C0-1A9F-4020-8ED9-D53B67C42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06908"/>
            <a:ext cx="8359603" cy="2655173"/>
          </a:xfrm>
        </p:spPr>
        <p:txBody>
          <a:bodyPr/>
          <a:lstStyle/>
          <a:p>
            <a:pPr algn="l"/>
            <a:br>
              <a:rPr lang="pl-PL" sz="4000" dirty="0"/>
            </a:br>
            <a:r>
              <a:rPr lang="pl-PL" sz="4000" dirty="0"/>
              <a:t>Trendy a potřeby v ambulantní psychiatrické péči 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3E8912-E858-459D-8098-640A049E9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3681384"/>
            <a:ext cx="7766936" cy="2301841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endParaRPr lang="cs-CZ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cs-CZ" spc="-1" dirty="0">
                <a:solidFill>
                  <a:srgbClr val="000000"/>
                </a:solidFill>
                <a:latin typeface="Arial"/>
                <a:ea typeface="DejaVu Sans"/>
              </a:rPr>
              <a:t>MUDr. Jan Knopp</a:t>
            </a:r>
            <a:endParaRPr lang="cs-CZ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pc="-1" dirty="0">
                <a:solidFill>
                  <a:srgbClr val="000000"/>
                </a:solidFill>
                <a:latin typeface="Arial"/>
                <a:ea typeface="DejaVu Sans"/>
              </a:rPr>
              <a:t>Psychiatrická ambulance Brno</a:t>
            </a:r>
          </a:p>
          <a:p>
            <a:pPr algn="ctr">
              <a:lnSpc>
                <a:spcPct val="100000"/>
              </a:lnSpc>
            </a:pPr>
            <a:r>
              <a:rPr lang="cs-CZ" spc="-1" dirty="0">
                <a:solidFill>
                  <a:srgbClr val="000000"/>
                </a:solidFill>
                <a:latin typeface="Arial"/>
                <a:ea typeface="DejaVu Sans"/>
              </a:rPr>
              <a:t>Psychiatrie Vyhlídka s.r.o. – ambulance s rozšířenou péčí</a:t>
            </a:r>
          </a:p>
          <a:p>
            <a:pPr algn="ctr">
              <a:lnSpc>
                <a:spcPct val="100000"/>
              </a:lnSpc>
            </a:pPr>
            <a:r>
              <a:rPr lang="cs-CZ" dirty="0">
                <a:solidFill>
                  <a:schemeClr val="tx1"/>
                </a:solidFill>
                <a:highlight>
                  <a:srgbClr val="000000"/>
                </a:highlight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cs-CZ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Setkání se členy sekce ambulantní péče PS ČLS JEP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</a:rPr>
              <a:t>Praha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</a:rPr>
              <a:t>5. dubna 2023</a:t>
            </a:r>
            <a:endParaRPr lang="cs-CZ" spc="-1" dirty="0">
              <a:solidFill>
                <a:schemeClr val="tx1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cs-CZ" dirty="0"/>
          </a:p>
        </p:txBody>
      </p:sp>
      <p:pic>
        <p:nvPicPr>
          <p:cNvPr id="5" name="Obrázek 4" descr="Obsah obrázku košile&#10;&#10;Popis byl vytvořen automaticky">
            <a:extLst>
              <a:ext uri="{FF2B5EF4-FFF2-40B4-BE49-F238E27FC236}">
                <a16:creationId xmlns:a16="http://schemas.microsoft.com/office/drawing/2014/main" id="{1CC16281-BA62-4790-94EA-9B92B22F0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72" y="3778271"/>
            <a:ext cx="1722387" cy="113727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0E4F489-C93D-4B25-A008-2CD393860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377" y="3429000"/>
            <a:ext cx="2047097" cy="204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23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8D6A5-45F1-94B9-E5FE-BCB20D51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perspektivy spolupráce v psychiatrické ambulantní péči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1709A-EC32-10DD-D5A6-2938BB808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51878"/>
          </a:xfrm>
        </p:spPr>
        <p:txBody>
          <a:bodyPr>
            <a:normAutofit fontScale="77500" lnSpcReduction="20000"/>
          </a:bodyPr>
          <a:lstStyle/>
          <a:p>
            <a:r>
              <a:rPr lang="cs-CZ" sz="2300" dirty="0">
                <a:solidFill>
                  <a:schemeClr val="tx1"/>
                </a:solidFill>
              </a:rPr>
              <a:t>Klinický psycholog</a:t>
            </a:r>
          </a:p>
          <a:p>
            <a:pPr lvl="1">
              <a:lnSpc>
                <a:spcPct val="120000"/>
              </a:lnSpc>
            </a:pPr>
            <a:r>
              <a:rPr lang="cs-CZ" sz="1500" dirty="0">
                <a:solidFill>
                  <a:schemeClr val="tx1"/>
                </a:solidFill>
              </a:rPr>
              <a:t>Mimo stávající spolupráce psychodiagnostické a psychoterapeutické rozšíření psychodiagnostiky o zhodnocení </a:t>
            </a:r>
            <a:r>
              <a:rPr lang="cs-CZ" sz="1500" dirty="0">
                <a:solidFill>
                  <a:schemeClr val="tx1"/>
                </a:solidFill>
                <a:effectLst/>
              </a:rPr>
              <a:t>funkčních schopností a aktuální psychické kapacity tak, aby začlenění do terapeutických programů odpovídalo nejen potřebám ale i možnostem pacienta.</a:t>
            </a:r>
            <a:endParaRPr lang="cs-CZ" sz="1500" dirty="0">
              <a:solidFill>
                <a:schemeClr val="tx1"/>
              </a:solidFill>
            </a:endParaRPr>
          </a:p>
          <a:p>
            <a:r>
              <a:rPr lang="cs-CZ" sz="2300" dirty="0">
                <a:solidFill>
                  <a:schemeClr val="tx1"/>
                </a:solidFill>
              </a:rPr>
              <a:t>Sestra pro péči v psychiatrii</a:t>
            </a:r>
          </a:p>
          <a:p>
            <a:pPr lvl="1"/>
            <a:r>
              <a:rPr lang="cs-CZ" b="0" i="0" dirty="0">
                <a:solidFill>
                  <a:schemeClr val="tx1"/>
                </a:solidFill>
                <a:effectLst/>
              </a:rPr>
              <a:t>V rámci PA výrazný přinos pro koordinaci začlenění pacienta do terapeutických  a sociální intervencí v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individualizovavé</a:t>
            </a:r>
            <a:r>
              <a:rPr lang="cs-CZ" b="0" i="0" dirty="0">
                <a:solidFill>
                  <a:schemeClr val="tx1"/>
                </a:solidFill>
                <a:effectLst/>
              </a:rPr>
              <a:t> formě dle jeho konkrétních </a:t>
            </a:r>
            <a:r>
              <a:rPr lang="cs-CZ" dirty="0">
                <a:solidFill>
                  <a:schemeClr val="tx1"/>
                </a:solidFill>
              </a:rPr>
              <a:t>potřeb. Vhodně zvolené sociální služby zaměřené na vytvoření kvalitního  socioekonomického zázemí pacienta zvyšují kvalitu života a snižují riziko relapsu základního onemocnění.</a:t>
            </a:r>
            <a:endParaRPr lang="cs-CZ" b="0" i="0" dirty="0">
              <a:solidFill>
                <a:schemeClr val="tx1"/>
              </a:solidFill>
              <a:effectLst/>
            </a:endParaRPr>
          </a:p>
          <a:p>
            <a:pPr lvl="1"/>
            <a:r>
              <a:rPr lang="cs-CZ" dirty="0">
                <a:solidFill>
                  <a:schemeClr val="tx1"/>
                </a:solidFill>
                <a:effectLst/>
              </a:rPr>
              <a:t>Podpora „emocionální pohody“ pacientů, pomáhat sestavit strategie zaměřené na zvládání emocionálního stresu a úzkostí spojených s psychickým onemocněním a/nebo se zvládáním náročných životních období.</a:t>
            </a:r>
          </a:p>
          <a:p>
            <a:pPr lvl="1"/>
            <a:r>
              <a:rPr lang="cs-CZ" dirty="0">
                <a:solidFill>
                  <a:schemeClr val="tx1"/>
                </a:solidFill>
                <a:effectLst/>
              </a:rPr>
              <a:t>Pomoc při dodržování léčebného plánu jak v oblasti psychiatrické ale i somatické péče.  </a:t>
            </a:r>
          </a:p>
          <a:p>
            <a:pPr lvl="1"/>
            <a:r>
              <a:rPr lang="cs-CZ" dirty="0">
                <a:solidFill>
                  <a:schemeClr val="tx1"/>
                </a:solidFill>
                <a:effectLst/>
              </a:rPr>
              <a:t>Edukace pacientů a rodinných příslušníků o povaze onemocnění a jek zvládat s ním související výzvy</a:t>
            </a:r>
          </a:p>
          <a:p>
            <a:pPr lvl="1"/>
            <a:r>
              <a:rPr lang="cs-CZ" dirty="0">
                <a:solidFill>
                  <a:schemeClr val="tx1"/>
                </a:solidFill>
                <a:effectLst/>
              </a:rPr>
              <a:t>Poskytování poradenství v oblastech, jako jsou zdravý životní styl, výživa a cvičení. Také pomáhá pacientům najít zdroje podpory v jeho sociálním prostředí ale i v rámci podpůrných skupinových aktivit. </a:t>
            </a:r>
          </a:p>
          <a:p>
            <a:r>
              <a:rPr lang="cs-CZ" sz="2300" dirty="0">
                <a:solidFill>
                  <a:schemeClr val="tx1"/>
                </a:solidFill>
              </a:rPr>
              <a:t>Pracovníci zajišťující psychoterapeutickou péči (PT) v kontextu nového třístupňového modelu psychoterapeutické péče</a:t>
            </a:r>
          </a:p>
        </p:txBody>
      </p:sp>
    </p:spTree>
    <p:extLst>
      <p:ext uri="{BB962C8B-B14F-4D97-AF65-F5344CB8AC3E}">
        <p14:creationId xmlns:p14="http://schemas.microsoft.com/office/powerpoint/2010/main" val="203365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9A8D6A5-45F1-94B9-E5FE-BCB20D511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445" y="609600"/>
            <a:ext cx="3183556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 err="1"/>
              <a:t>Třístupňový</a:t>
            </a:r>
            <a:r>
              <a:rPr lang="en-US" sz="2500" dirty="0"/>
              <a:t> model </a:t>
            </a:r>
            <a:r>
              <a:rPr lang="en-US" sz="2500" dirty="0" err="1"/>
              <a:t>psychoterapeutické</a:t>
            </a:r>
            <a:r>
              <a:rPr lang="en-US" sz="2500" dirty="0"/>
              <a:t> </a:t>
            </a:r>
            <a:r>
              <a:rPr lang="en-US" sz="2500" dirty="0" err="1"/>
              <a:t>péče</a:t>
            </a:r>
            <a:r>
              <a:rPr lang="en-US" sz="2500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1709A-EC32-10DD-D5A6-2938BB808F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7510" y="2160589"/>
            <a:ext cx="4255638" cy="3880773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Zajištění dostupnosti psychoterapeutických a psychosociálních intervencí v míře dostatečné k pokrytí aktuálních potřeb a zabránění růstu prevalence sebevražd, závažných duševních poruch a negativních společenských jevů </a:t>
            </a:r>
          </a:p>
          <a:p>
            <a:pPr>
              <a:lnSpc>
                <a:spcPct val="9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ozšíř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spektr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nabízených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intervencí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umožňuje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jejich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přesnější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zacílení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ohledem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charakter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obtíží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Plně kvalifikovaný psychoterapeut mimo úvodní indikace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zajišťuje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dohled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průběhem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péče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vyhodnocuje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efektivitu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je 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dispozici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supervizním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konzultacím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utno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co nejdříve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ovat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praxe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Zpracovat metodiky pro zřizovatele, poskytovatele i plátce péče zaměřené na proces registrace, doplnění smluvních vztahů a úhrady těchto nových druhů péče.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015931DF-66F9-90B4-14E4-6D3CA2A647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5611" y="804672"/>
            <a:ext cx="4831399" cy="523702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51F80ECA-E3F9-F21E-2EBE-044C2333F270}"/>
              </a:ext>
            </a:extLst>
          </p:cNvPr>
          <p:cNvSpPr txBox="1"/>
          <p:nvPr/>
        </p:nvSpPr>
        <p:spPr>
          <a:xfrm>
            <a:off x="0" y="6529039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900" b="0" i="0" dirty="0">
                <a:solidFill>
                  <a:srgbClr val="212529"/>
                </a:solidFill>
                <a:effectLst/>
                <a:latin typeface="Poppins" panose="020B0502040204020203" pitchFamily="2" charset="-18"/>
              </a:rPr>
              <a:t>Metodický pokyn pro poskytovatele zdravotních služeb k zavedení třístupňového modelu psychoterapeutické péče do praxe</a:t>
            </a:r>
            <a:r>
              <a:rPr lang="cs-CZ" sz="900" b="0" i="0" dirty="0">
                <a:solidFill>
                  <a:srgbClr val="212529"/>
                </a:solidFill>
                <a:latin typeface="Poppins" panose="020B0502040204020203" pitchFamily="2" charset="-18"/>
              </a:rPr>
              <a:t>, listopad 2022, MZ ČR</a:t>
            </a:r>
            <a:endParaRPr lang="cs-CZ" sz="900" b="0" i="0" dirty="0">
              <a:solidFill>
                <a:srgbClr val="212529"/>
              </a:solidFill>
              <a:effectLst/>
              <a:latin typeface="Poppins" panose="020B0502040204020203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85977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01BB2-633A-29F5-FE3A-52D20AA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jsou aktuální potřeby ambulantní psychiatrické péče?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241A6-C404-F2FD-30FF-144019AC6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Zlepšit dostupnost psychiatrické péče jak v horizontu časové dostupnosti, tak zlepšit přístup k psychiatrické péči v těch regionech, kde je ambulantní psychiatrická péče nedostatečně dostupná.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r>
              <a:rPr lang="cs-CZ" dirty="0">
                <a:solidFill>
                  <a:schemeClr val="tx1"/>
                </a:solidFill>
              </a:rPr>
              <a:t>Hledat možnosti jak zvýšit efektivitu využívání aktuálně dostupných zdrojů. Např. ve spolupráci s plátci péče podpořit stávající poskytovatele ambulantní psychiatrické péče v rozšíření svého pracovního týmu o méně kvalifikovaný zdravotnický, ale i administrativně-technický personál. Ten by zastal méně odborné nebo administrativní náležitosti provozu a specializovaní pracovníci by mohli svoji plnou kapacitu věnovat psychiatrické péči .  </a:t>
            </a:r>
          </a:p>
          <a:p>
            <a:r>
              <a:rPr lang="cs-CZ" b="0" i="0" dirty="0">
                <a:solidFill>
                  <a:schemeClr val="tx1"/>
                </a:solidFill>
                <a:effectLst/>
              </a:rPr>
              <a:t>Mít na vědomí riziko celospolečenských dopadů nedostupné psychiatrické péče -  např. riziko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invalidizace</a:t>
            </a:r>
            <a:r>
              <a:rPr lang="cs-CZ" b="0" i="0" dirty="0">
                <a:solidFill>
                  <a:schemeClr val="tx1"/>
                </a:solidFill>
                <a:effectLst/>
              </a:rPr>
              <a:t> v důsledku pozdní nebo nedostatečné léčby nebo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transgenerační</a:t>
            </a:r>
            <a:r>
              <a:rPr lang="cs-CZ" b="0" i="0" dirty="0">
                <a:solidFill>
                  <a:schemeClr val="tx1"/>
                </a:solidFill>
                <a:effectLst/>
              </a:rPr>
              <a:t> přenos psychopatologie.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01BB2-633A-29F5-FE3A-52D20AA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jsou aktuální potřeby ambulantní psychiatrické péče?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241A6-C404-F2FD-30FF-144019AC6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kern="100" dirty="0">
                <a:solidFill>
                  <a:schemeClr val="tx1"/>
                </a:solidFill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Zvýšit veřejné povědomí o soudobé psychiatrii, nadále pracovat na </a:t>
            </a:r>
            <a:r>
              <a:rPr lang="cs-CZ" kern="100" dirty="0" err="1">
                <a:solidFill>
                  <a:schemeClr val="tx1"/>
                </a:solidFill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destigmatizaci</a:t>
            </a:r>
            <a:r>
              <a:rPr lang="cs-CZ" kern="100" dirty="0">
                <a:solidFill>
                  <a:schemeClr val="tx1"/>
                </a:solidFill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 jak uživatelů psychiatrické péče tak samotného oboru. </a:t>
            </a:r>
          </a:p>
          <a:p>
            <a:r>
              <a:rPr lang="cs-CZ" kern="100" dirty="0">
                <a:solidFill>
                  <a:schemeClr val="tx1"/>
                </a:solidFill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Zajistit dostupnost moderních terapeutických postupů, které rozšiřují možnosti  ambulantní léčby celého spektra psychických poruch</a:t>
            </a:r>
          </a:p>
          <a:p>
            <a:r>
              <a:rPr lang="cs-CZ" kern="100" dirty="0">
                <a:solidFill>
                  <a:schemeClr val="tx1"/>
                </a:solidFill>
                <a:ea typeface="NSimSun" panose="02010609030101010101" pitchFamily="49" charset="-122"/>
                <a:cs typeface="Lucida Sans" panose="020B0602030504020204" pitchFamily="34" charset="0"/>
              </a:rPr>
              <a:t>A</a:t>
            </a:r>
            <a:r>
              <a:rPr lang="cs-CZ" kern="100" dirty="0">
                <a:solidFill>
                  <a:schemeClr val="tx1"/>
                </a:solidFill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kcentovat multidisciplinární přístup k léčbě, p</a:t>
            </a:r>
            <a:r>
              <a:rPr lang="cs-CZ" kern="100" dirty="0">
                <a:solidFill>
                  <a:schemeClr val="tx1"/>
                </a:solidFill>
                <a:ea typeface="NSimSun" panose="02010609030101010101" pitchFamily="49" charset="-122"/>
                <a:cs typeface="Lucida Sans" panose="020B0602030504020204" pitchFamily="34" charset="0"/>
              </a:rPr>
              <a:t>odpořit jej metodologicky, ale i vznikem specifických zdravotních výkonů, které reflektují nutnost konzultovat vedení pacienta v rámci celé sítě i jednotlivých terapeutických týmů.</a:t>
            </a:r>
            <a:endParaRPr lang="cs-CZ" kern="100" dirty="0">
              <a:solidFill>
                <a:schemeClr val="tx1"/>
              </a:solidFill>
              <a:effectLst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r>
              <a:rPr lang="cs-CZ" kern="100" dirty="0">
                <a:solidFill>
                  <a:schemeClr val="tx1"/>
                </a:solidFill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Podpořit příliv </a:t>
            </a:r>
            <a:r>
              <a:rPr lang="cs-CZ" dirty="0">
                <a:solidFill>
                  <a:schemeClr val="tx1"/>
                </a:solidFill>
              </a:rPr>
              <a:t>kvalifikovaných lékařských i nelékařských pracovníků. Umožnit kontakt s psychiatrickými službami zájemcům o obor již v době jejich studia. Podporovat vznik akreditovaných ambulantních pracovišť pro psychiatrii i psychoterapii pro možnost pracovního uplatnění lékařů i nelékařských pracovníků ve specializační přípravě. 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32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01BB2-633A-29F5-FE3A-52D20AA6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jsou aktuální potřeby ambulantní psychiatrické péče? III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241A6-C404-F2FD-30FF-144019AC6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kern="100" dirty="0">
                <a:solidFill>
                  <a:schemeClr val="tx1"/>
                </a:solidFill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Monitorovat incidenci a prevalenci jednotlivých psychických poruch, adaptovat síť ambulantních služeb na případné změny diagnostického spektra a ve spolupráci s plátci péče, optimálně prostřednictvím bonifikací či specificky zaměřených programů, motivovat poskytovatele k péči o pacienty se specifickými potřebami na základě přítomné psychické poruchy.  Např. péče o </a:t>
            </a:r>
            <a:r>
              <a:rPr lang="cs-CZ" dirty="0">
                <a:solidFill>
                  <a:srgbClr val="212121"/>
                </a:solidFill>
                <a:latin typeface="Source Sans Pro" panose="020B0503030403020204" pitchFamily="34" charset="0"/>
              </a:rPr>
              <a:t>pojištěnce, kteří při čerpání zdravotních služeb vyžadují zvýšenou časovou dotaci. </a:t>
            </a:r>
            <a:endParaRPr lang="cs-CZ" kern="100" dirty="0">
              <a:solidFill>
                <a:schemeClr val="tx1"/>
              </a:solidFill>
              <a:ea typeface="NSimSun" panose="02010609030101010101" pitchFamily="49" charset="-122"/>
            </a:endParaRPr>
          </a:p>
          <a:p>
            <a:r>
              <a:rPr lang="cs-CZ" dirty="0">
                <a:solidFill>
                  <a:schemeClr val="tx1"/>
                </a:solidFill>
              </a:rPr>
              <a:t>Podílet se na prevenci, zejména metodologicky, pomáhat formulovat a rozvíjet edukační programy pro osoby s výskytem rizikových faktorů pro vznik psychických poruch. Mít kapacitu pro časné intervence.</a:t>
            </a:r>
          </a:p>
          <a:p>
            <a:r>
              <a:rPr lang="cs-CZ" dirty="0">
                <a:solidFill>
                  <a:schemeClr val="tx1"/>
                </a:solidFill>
              </a:rPr>
              <a:t>Počítat s vysokou mírou intenzivní stresové zátěže spojené s rizikem vyhoření mezi pracovníky v oblasti psychiatrie, což vyžaduje rozvoj programů na podporu a ochranu i jejich duševního zdraví.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44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311337" y="1935591"/>
            <a:ext cx="6091786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2000"/>
              </a:spcBef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 dirty="0">
                <a:solidFill>
                  <a:srgbClr val="92D050"/>
                </a:solidFill>
              </a:rPr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C3A5B-E1FC-4360-AA34-5146542C5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Aktuální nároky na ambulantní psychiatrickou péči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4FF351-548C-47FF-B3C0-457DB9AAC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30054" cy="4087811"/>
          </a:xfrm>
        </p:spPr>
        <p:txBody>
          <a:bodyPr>
            <a:no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Neustále narůstá poptávka pacientů po </a:t>
            </a:r>
            <a:r>
              <a:rPr lang="cs-CZ" b="0" i="0" dirty="0">
                <a:solidFill>
                  <a:srgbClr val="000000"/>
                </a:solidFill>
                <a:effectLst/>
              </a:rPr>
              <a:t>psychiatrické </a:t>
            </a:r>
            <a:r>
              <a:rPr lang="cs-CZ" dirty="0">
                <a:solidFill>
                  <a:srgbClr val="000000"/>
                </a:solidFill>
              </a:rPr>
              <a:t>péči, v posledních letech také v souvislosti s covidovou epidemií</a:t>
            </a:r>
            <a:r>
              <a:rPr lang="cs-CZ">
                <a:solidFill>
                  <a:srgbClr val="000000"/>
                </a:solidFill>
              </a:rPr>
              <a:t>, ruskou </a:t>
            </a:r>
            <a:r>
              <a:rPr lang="cs-CZ" dirty="0">
                <a:solidFill>
                  <a:srgbClr val="000000"/>
                </a:solidFill>
              </a:rPr>
              <a:t>agresí na Ukrajině a ekonomickými dopady na obyvatelstvo.</a:t>
            </a:r>
          </a:p>
          <a:p>
            <a:r>
              <a:rPr lang="cs-CZ" dirty="0">
                <a:solidFill>
                  <a:srgbClr val="000000"/>
                </a:solidFill>
              </a:rPr>
              <a:t>Prodlužuje se doba objednávek na vstupní psychiatrické vyšetření, s narůstajícím počtem pacientů se zkracuje množství času na pacienta, s ohledem na rostoucí průměrný věk lékařů a tady i ambulantních psychiatrů může někde i klesat výkonnost. </a:t>
            </a:r>
          </a:p>
          <a:p>
            <a:r>
              <a:rPr lang="cs-CZ" dirty="0">
                <a:solidFill>
                  <a:srgbClr val="000000"/>
                </a:solidFill>
              </a:rPr>
              <a:t>V souvislosti se snižováním kapacit lůžkových zařízení orientovaných na následnou psychiatrickou péči dochází k přesunu části pacientů do ambulantního léčení.</a:t>
            </a:r>
          </a:p>
          <a:p>
            <a:r>
              <a:rPr lang="cs-CZ" dirty="0">
                <a:solidFill>
                  <a:srgbClr val="000000"/>
                </a:solidFill>
              </a:rPr>
              <a:t>V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některých regionech je péče špatně dostupná, psychiatry odcházející do důchodu často nemá kdo nahradit. Dochází k přetížení ambulancí, které v regionu fungují, případně jsou pacienti nuceni cestovat do vzdálenějších ambulancí, často do větších měst.</a:t>
            </a:r>
            <a:endParaRPr lang="cs-CZ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42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C3A5B-E1FC-4360-AA34-5146542C5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Aktuální nároky na ambulantní psychiatrickou péči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4FF351-548C-47FF-B3C0-457DB9AAC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30054" cy="3880773"/>
          </a:xfrm>
        </p:spPr>
        <p:txBody>
          <a:bodyPr>
            <a:no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</a:rPr>
              <a:t>Mění se celkové nároky na obor psychiatrie, tedy i nároky v ambulantní psychiatrické péči, zejména v oblasti zvyšování kvality péče a měnících se cílů léčby.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</a:rPr>
              <a:t>Rozvíjí se nové přístupy k léčbě, jak v oblasti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psychofarmakoterapie</a:t>
            </a:r>
            <a:r>
              <a:rPr lang="cs-CZ" b="0" i="0" dirty="0">
                <a:solidFill>
                  <a:srgbClr val="000000"/>
                </a:solidFill>
                <a:effectLst/>
              </a:rPr>
              <a:t>, tak oblasti specificky zaměřených psychoterapeutických, nácvikových a edukačních programů, které umožňují pacientům lépe se zapojit do svého léčebného procesu. 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</a:rPr>
              <a:t>S rozvojem nových ambulantních služeb narůstá důležitost vzájemné spolupráce mezi jednotlivými pracovišti celé sítě psychiatrické péče, aby se zajistila plynulá přechodová péče a zajištění kontinuity léčby.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</a:rPr>
              <a:t>S narůstající potřebou a změnou struktury péče je poptávka po navýšení počtu psychiatrů i dalších vysoce specializovaných pracovníků v sektoru psychiatrické péče, která však nemá rychlé řešení.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54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84216-5443-4CF5-F5D2-40E75C8B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61113" cy="1320800"/>
          </a:xfrm>
        </p:spPr>
        <p:txBody>
          <a:bodyPr>
            <a:noAutofit/>
          </a:bodyPr>
          <a:lstStyle/>
          <a:p>
            <a:r>
              <a:rPr lang="cs-CZ" sz="3200" dirty="0"/>
              <a:t>Počty evidovaných poskytovatelů ambulantních psychiatrických zdravotních služeb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30BC87B-85DD-B91A-A452-2CB144080D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8935" y="1930400"/>
            <a:ext cx="6717908" cy="3570357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BE9FBCA-D90A-8E49-D0E2-2F84A0ACEC11}"/>
              </a:ext>
            </a:extLst>
          </p:cNvPr>
          <p:cNvSpPr txBox="1"/>
          <p:nvPr/>
        </p:nvSpPr>
        <p:spPr>
          <a:xfrm>
            <a:off x="8090257" y="6544558"/>
            <a:ext cx="4101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Psychiatrická ročenka 2021, UZIS 1.10.2022, www.uzis.cz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B1EABA7-D0CF-0FD1-7C9F-72B906806D7D}"/>
              </a:ext>
            </a:extLst>
          </p:cNvPr>
          <p:cNvSpPr txBox="1"/>
          <p:nvPr/>
        </p:nvSpPr>
        <p:spPr>
          <a:xfrm>
            <a:off x="823637" y="5583053"/>
            <a:ext cx="9032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Přepočtený počet úvazků zdravotnických pracovníků – lékařů v PA v roce 2010 byl 716,37.</a:t>
            </a:r>
          </a:p>
          <a:p>
            <a:r>
              <a:rPr lang="cs-CZ" sz="1600" b="1" dirty="0"/>
              <a:t>Přepočtený počet úvazků zdravotnických pracovníků – lékařů v PA v roce 2021 byl 912,00.</a:t>
            </a:r>
          </a:p>
          <a:p>
            <a:r>
              <a:rPr lang="cs-CZ" sz="1600" dirty="0"/>
              <a:t>(tedy počet plných úvazků zdravotnických pracovníků)</a:t>
            </a:r>
          </a:p>
        </p:txBody>
      </p:sp>
    </p:spTree>
    <p:extLst>
      <p:ext uri="{BB962C8B-B14F-4D97-AF65-F5344CB8AC3E}">
        <p14:creationId xmlns:p14="http://schemas.microsoft.com/office/powerpoint/2010/main" val="53942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516FE-58EC-F553-AEBB-5D0BC768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Struktura léčených pacientů v PA dle skupin psychiatrických diagnóz I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B0F824C-359C-91D1-29BE-C2FDC0E2EE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2384" y="1930400"/>
            <a:ext cx="7530353" cy="3492487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BE39F4F-551A-265B-5A7F-A197D8FCD8D3}"/>
              </a:ext>
            </a:extLst>
          </p:cNvPr>
          <p:cNvSpPr txBox="1"/>
          <p:nvPr/>
        </p:nvSpPr>
        <p:spPr>
          <a:xfrm>
            <a:off x="8090257" y="6544558"/>
            <a:ext cx="4101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Psychiatrická ročenka 2021, UZIS 1.10.2022, www.uzis.cz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DBD95B78-0FF7-072C-D08C-1B00937CE60E}"/>
              </a:ext>
            </a:extLst>
          </p:cNvPr>
          <p:cNvGrpSpPr/>
          <p:nvPr/>
        </p:nvGrpSpPr>
        <p:grpSpPr>
          <a:xfrm>
            <a:off x="1000032" y="5605839"/>
            <a:ext cx="8685863" cy="938719"/>
            <a:chOff x="588139" y="5603212"/>
            <a:chExt cx="8685863" cy="938719"/>
          </a:xfrm>
        </p:grpSpPr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1CCED792-AC09-9593-C9C7-FEB809BCED50}"/>
                </a:ext>
              </a:extLst>
            </p:cNvPr>
            <p:cNvSpPr txBox="1"/>
            <p:nvPr/>
          </p:nvSpPr>
          <p:spPr>
            <a:xfrm>
              <a:off x="588139" y="5603212"/>
              <a:ext cx="4101743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dirty="0"/>
                <a:t>F0aG30  Demence včetně AD + organické duševní poruchy  </a:t>
              </a:r>
            </a:p>
            <a:p>
              <a:r>
                <a:rPr lang="cs-CZ" sz="1100" dirty="0"/>
                <a:t>F10 	  Poruchy způsobené užíváním alkoholu </a:t>
              </a:r>
            </a:p>
            <a:p>
              <a:r>
                <a:rPr lang="cs-CZ" sz="1100" dirty="0"/>
                <a:t>F11-F19 Poruchy způsobené užíváním psychoaktivních látek </a:t>
              </a:r>
            </a:p>
            <a:p>
              <a:r>
                <a:rPr lang="cs-CZ" sz="1100" dirty="0"/>
                <a:t>F2 	  Schizofrenie, poruchy </a:t>
              </a:r>
              <a:r>
                <a:rPr lang="cs-CZ" sz="1100" dirty="0" err="1"/>
                <a:t>schizotypální</a:t>
              </a:r>
              <a:r>
                <a:rPr lang="cs-CZ" sz="1100" dirty="0"/>
                <a:t> a poruchy s bludy </a:t>
              </a:r>
            </a:p>
            <a:p>
              <a:endParaRPr lang="cs-CZ" sz="1100" dirty="0"/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FF3BCB3E-BE52-BA0F-03DE-283DC60F5EC8}"/>
                </a:ext>
              </a:extLst>
            </p:cNvPr>
            <p:cNvSpPr txBox="1"/>
            <p:nvPr/>
          </p:nvSpPr>
          <p:spPr>
            <a:xfrm>
              <a:off x="4975668" y="5603212"/>
              <a:ext cx="4298334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>
                <a:lnSpc>
                  <a:spcPct val="100000"/>
                </a:lnSpc>
              </a:pPr>
              <a:r>
                <a:rPr lang="cs-CZ" sz="1100" dirty="0">
                  <a:effectLst/>
                  <a:latin typeface="Trebuchet MS, serif"/>
                </a:rPr>
                <a:t>F3	   Afektivní poruchy </a:t>
              </a:r>
              <a:endParaRPr lang="cs-CZ" sz="1100" dirty="0">
                <a:effectLst/>
              </a:endParaRPr>
            </a:p>
            <a:p>
              <a:pPr rtl="0">
                <a:lnSpc>
                  <a:spcPct val="100000"/>
                </a:lnSpc>
              </a:pPr>
              <a:r>
                <a:rPr lang="cs-CZ" sz="1100" dirty="0">
                  <a:effectLst/>
                  <a:latin typeface="Trebuchet MS, serif"/>
                </a:rPr>
                <a:t>F32-F33  Depresivní fáze a periodická depresivní porucha </a:t>
              </a:r>
              <a:endParaRPr lang="cs-CZ" sz="1100" dirty="0">
                <a:effectLst/>
              </a:endParaRPr>
            </a:p>
            <a:p>
              <a:pPr rtl="0">
                <a:lnSpc>
                  <a:spcPct val="100000"/>
                </a:lnSpc>
              </a:pPr>
              <a:r>
                <a:rPr lang="cs-CZ" sz="1100" dirty="0">
                  <a:latin typeface="Trebuchet MS, serif"/>
                </a:rPr>
                <a:t>F4	   </a:t>
              </a:r>
              <a:r>
                <a:rPr lang="cs-CZ" sz="1100" dirty="0">
                  <a:effectLst/>
                  <a:latin typeface="Trebuchet MS, serif"/>
                </a:rPr>
                <a:t>Neurotické, stresové a somatoformní poruchy</a:t>
              </a:r>
              <a:endParaRPr lang="cs-CZ" sz="1100" dirty="0">
                <a:effectLst/>
              </a:endParaRPr>
            </a:p>
            <a:p>
              <a:r>
                <a:rPr lang="cs-CZ" sz="1100" dirty="0">
                  <a:latin typeface="Trebuchet MS, serif"/>
                </a:rPr>
                <a:t>F42        Obsedantně nutkavá porucha </a:t>
              </a:r>
              <a:endParaRPr lang="cs-CZ" sz="1100" dirty="0"/>
            </a:p>
            <a:p>
              <a:endParaRPr lang="cs-CZ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713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516FE-58EC-F553-AEBB-5D0BC768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Struktura léčených pacientů v PA dle skupin psychiatrických diagnóz II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BE39F4F-551A-265B-5A7F-A197D8FCD8D3}"/>
              </a:ext>
            </a:extLst>
          </p:cNvPr>
          <p:cNvSpPr txBox="1"/>
          <p:nvPr/>
        </p:nvSpPr>
        <p:spPr>
          <a:xfrm>
            <a:off x="8090257" y="6544558"/>
            <a:ext cx="4101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Psychiatrická ročenka 2021, UZIS 1.10.2022, www.uzis.cz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DBD95B78-0FF7-072C-D08C-1B00937CE60E}"/>
              </a:ext>
            </a:extLst>
          </p:cNvPr>
          <p:cNvGrpSpPr/>
          <p:nvPr/>
        </p:nvGrpSpPr>
        <p:grpSpPr>
          <a:xfrm>
            <a:off x="1000032" y="5605839"/>
            <a:ext cx="8685863" cy="769441"/>
            <a:chOff x="588139" y="5603212"/>
            <a:chExt cx="8685863" cy="769441"/>
          </a:xfrm>
        </p:grpSpPr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1CCED792-AC09-9593-C9C7-FEB809BCED50}"/>
                </a:ext>
              </a:extLst>
            </p:cNvPr>
            <p:cNvSpPr txBox="1"/>
            <p:nvPr/>
          </p:nvSpPr>
          <p:spPr>
            <a:xfrm>
              <a:off x="588139" y="5603212"/>
              <a:ext cx="410174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dirty="0"/>
                <a:t>F5 	   Syndromy poruch chování spojené s fyziologickými 	   poruchami a somatickými faktory </a:t>
              </a:r>
            </a:p>
            <a:p>
              <a:r>
                <a:rPr lang="cs-CZ" sz="1100" dirty="0"/>
                <a:t>F60-F61  Specifické poruchy osobnosti včetně smíšených </a:t>
              </a:r>
            </a:p>
            <a:p>
              <a:r>
                <a:rPr lang="cs-CZ" sz="1100" dirty="0"/>
                <a:t>F62-F69  Poruchy osobnosti a chování u dospělých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FF3BCB3E-BE52-BA0F-03DE-283DC60F5EC8}"/>
                </a:ext>
              </a:extLst>
            </p:cNvPr>
            <p:cNvSpPr txBox="1"/>
            <p:nvPr/>
          </p:nvSpPr>
          <p:spPr>
            <a:xfrm>
              <a:off x="4975668" y="5603212"/>
              <a:ext cx="42983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100" dirty="0"/>
                <a:t>F7	   Mentální retardace </a:t>
              </a:r>
            </a:p>
            <a:p>
              <a:r>
                <a:rPr lang="cs-CZ" sz="1100" dirty="0"/>
                <a:t>F80-F99  Poruchy psychického vývoje, poruchy chování a emocí s 		   obvyklým nástupem v dětství a dospíváním a neurčené 		   duševní poruchy</a:t>
              </a:r>
            </a:p>
          </p:txBody>
        </p:sp>
      </p:grpSp>
      <p:pic>
        <p:nvPicPr>
          <p:cNvPr id="9" name="Obrázek 8">
            <a:extLst>
              <a:ext uri="{FF2B5EF4-FFF2-40B4-BE49-F238E27FC236}">
                <a16:creationId xmlns:a16="http://schemas.microsoft.com/office/drawing/2014/main" id="{DD8E1215-5F57-D14B-B40A-4D41B33A8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420" y="1930400"/>
            <a:ext cx="7548282" cy="336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0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516FE-58EC-F553-AEBB-5D0BC768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Struktura léčených pacientů v PA dle skupin psychiatrických diagnóz III - děti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BE39F4F-551A-265B-5A7F-A197D8FCD8D3}"/>
              </a:ext>
            </a:extLst>
          </p:cNvPr>
          <p:cNvSpPr txBox="1"/>
          <p:nvPr/>
        </p:nvSpPr>
        <p:spPr>
          <a:xfrm>
            <a:off x="8090257" y="6544558"/>
            <a:ext cx="4101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Psychiatrická ročenka 2021, UZIS 1.10.2022, www.uzis.cz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CCED792-AC09-9593-C9C7-FEB809BCED50}"/>
              </a:ext>
            </a:extLst>
          </p:cNvPr>
          <p:cNvSpPr txBox="1"/>
          <p:nvPr/>
        </p:nvSpPr>
        <p:spPr>
          <a:xfrm>
            <a:off x="1495750" y="5775117"/>
            <a:ext cx="69598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i="0" dirty="0">
                <a:solidFill>
                  <a:srgbClr val="000000"/>
                </a:solidFill>
                <a:effectLst/>
                <a:latin typeface="Myriad Pro"/>
              </a:rPr>
              <a:t>F84 	      Pervazivní vývojové poruchy – poruchy autistického spektra 			          5 650</a:t>
            </a:r>
          </a:p>
          <a:p>
            <a:r>
              <a:rPr lang="cs-CZ" sz="1100" b="1" i="0" dirty="0">
                <a:solidFill>
                  <a:srgbClr val="000000"/>
                </a:solidFill>
                <a:effectLst/>
                <a:latin typeface="Myriad Pro"/>
              </a:rPr>
              <a:t>F90 – F98  Poruchy chování a emocí se začátkem obvykle v dětství a v adolescenci	  	        26 531</a:t>
            </a:r>
          </a:p>
          <a:p>
            <a:r>
              <a:rPr lang="cs-CZ" sz="1100" dirty="0"/>
              <a:t>	     (ADHD, poruchy chování, emocí, sociálních vztahů, tikové poruchy…)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6449BF1-BAF7-A07A-4A24-733FB05D1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750" y="1930400"/>
            <a:ext cx="6959836" cy="381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728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8D6A5-45F1-94B9-E5FE-BCB20D51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Rostoucí nároky na kapacitu psychiatrické ambulantní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1709A-EC32-10DD-D5A6-2938BB808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 období od roku 2007 do roku 2020 meziročně přibývalo průměrně 14 tisíc pacientů do péče psychiatrických ambulancí, v současné socio-ekonomické situaci lze však předpokládat, že tento nárůst bude výrazně vyšší.</a:t>
            </a:r>
          </a:p>
          <a:p>
            <a:r>
              <a:rPr lang="cs-CZ" dirty="0"/>
              <a:t>Aktuálně v </a:t>
            </a:r>
            <a:r>
              <a:rPr lang="cs-CZ" dirty="0" err="1"/>
              <a:t>pedopsychiatrické</a:t>
            </a:r>
            <a:r>
              <a:rPr lang="cs-CZ" dirty="0"/>
              <a:t> péči cca 44 000 pacientů ve věku 11+. S velkou jistotou velká část této pacientské populace přejde v příštích 8 letech postupně do psychiatrické péče pro dospělé. </a:t>
            </a:r>
          </a:p>
          <a:p>
            <a:pPr lvl="1"/>
            <a:r>
              <a:rPr lang="cs-CZ" dirty="0"/>
              <a:t>U osob s PAS uvádějí výsledky některých studií, že až 70% dospělých s PAS má ve vztahu k psychickému zdraví nějaký stupeň potíží. </a:t>
            </a:r>
          </a:p>
          <a:p>
            <a:pPr lvl="1"/>
            <a:r>
              <a:rPr lang="cs-CZ" dirty="0"/>
              <a:t>U pacientů s ADHD studie ukazují, že přibližně polovina dětí s diagnózou ADHD má nějaký deficit a mohli by i nadále profitovat z užívání specifické medikace a poskytované psychiatrické péče.</a:t>
            </a:r>
          </a:p>
          <a:p>
            <a:r>
              <a:rPr lang="cs-CZ" dirty="0"/>
              <a:t>Se stárnutím populace a prodlužující se délkou života také narůstá výskyt syndromů demence. U lidí starších 65 let je v evropské populaci výskyt demence asi u 7% populace. S věkem pravděpodobnost výskytu demence narůstá a zhruba každých 5 let se zdvojnásobí. U osob starších 80 let může být výskyt demence až 30 % populace.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1F80ECA-E3F9-F21E-2EBE-044C2333F270}"/>
              </a:ext>
            </a:extLst>
          </p:cNvPr>
          <p:cNvSpPr txBox="1"/>
          <p:nvPr/>
        </p:nvSpPr>
        <p:spPr>
          <a:xfrm>
            <a:off x="0" y="6334306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900" dirty="0"/>
              <a:t>Zdravotnictví ČR: Stručný přehled činnosti oboru psychiatrie za období 2007-2020, UZIS 8/2021, </a:t>
            </a:r>
            <a:r>
              <a:rPr lang="cs-CZ" sz="9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www.uzis.cz</a:t>
            </a:r>
            <a:r>
              <a:rPr lang="cs-CZ" sz="900" dirty="0"/>
              <a:t>; </a:t>
            </a:r>
            <a:r>
              <a:rPr lang="en-US" sz="900" dirty="0"/>
              <a:t>"Adult outcomes of autism spectrum disorders: a review„</a:t>
            </a:r>
            <a:r>
              <a:rPr lang="cs-CZ" sz="900" dirty="0"/>
              <a:t> </a:t>
            </a:r>
            <a:r>
              <a:rPr lang="en-US" sz="900" dirty="0"/>
              <a:t>(</a:t>
            </a:r>
            <a:r>
              <a:rPr lang="en-US" sz="9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https://www.ncbi.nlm.nih.gov/pmc/articles/PMC3888697/</a:t>
            </a:r>
            <a:r>
              <a:rPr lang="en-US" sz="900" dirty="0"/>
              <a:t>)</a:t>
            </a:r>
            <a:endParaRPr lang="cs-CZ" sz="900" dirty="0"/>
          </a:p>
          <a:p>
            <a:pPr algn="r" rtl="0">
              <a:lnSpc>
                <a:spcPct val="100000"/>
              </a:lnSpc>
            </a:pPr>
            <a:r>
              <a:rPr lang="cs-CZ" sz="900" dirty="0">
                <a:effectLst/>
                <a:latin typeface="Trebuchet MS, serif"/>
              </a:rPr>
              <a:t>Shaw, </a:t>
            </a:r>
            <a:r>
              <a:rPr lang="cs-CZ" sz="900" dirty="0" err="1">
                <a:effectLst/>
                <a:latin typeface="Trebuchet MS, serif"/>
              </a:rPr>
              <a:t>M.,et</a:t>
            </a:r>
            <a:r>
              <a:rPr lang="cs-CZ" sz="900" dirty="0">
                <a:effectLst/>
                <a:latin typeface="Trebuchet MS, serif"/>
              </a:rPr>
              <a:t> al (2019). A </a:t>
            </a:r>
            <a:r>
              <a:rPr lang="cs-CZ" sz="900" dirty="0" err="1">
                <a:effectLst/>
                <a:latin typeface="Trebuchet MS, serif"/>
              </a:rPr>
              <a:t>systematic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review</a:t>
            </a:r>
            <a:r>
              <a:rPr lang="cs-CZ" sz="900" dirty="0">
                <a:effectLst/>
                <a:latin typeface="Trebuchet MS, serif"/>
              </a:rPr>
              <a:t> and </a:t>
            </a:r>
            <a:r>
              <a:rPr lang="cs-CZ" sz="900" dirty="0" err="1">
                <a:effectLst/>
                <a:latin typeface="Trebuchet MS, serif"/>
              </a:rPr>
              <a:t>analysis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of</a:t>
            </a:r>
            <a:r>
              <a:rPr lang="cs-CZ" sz="900" dirty="0">
                <a:effectLst/>
                <a:latin typeface="Trebuchet MS, serif"/>
              </a:rPr>
              <a:t> long-term </a:t>
            </a:r>
            <a:r>
              <a:rPr lang="cs-CZ" sz="900" dirty="0" err="1">
                <a:effectLst/>
                <a:latin typeface="Trebuchet MS, serif"/>
              </a:rPr>
              <a:t>outcomes</a:t>
            </a:r>
            <a:r>
              <a:rPr lang="cs-CZ" sz="900" dirty="0">
                <a:effectLst/>
                <a:latin typeface="Trebuchet MS, serif"/>
              </a:rPr>
              <a:t> in </a:t>
            </a:r>
            <a:r>
              <a:rPr lang="cs-CZ" sz="900" dirty="0" err="1">
                <a:effectLst/>
                <a:latin typeface="Trebuchet MS, serif"/>
              </a:rPr>
              <a:t>attention</a:t>
            </a:r>
            <a:r>
              <a:rPr lang="cs-CZ" sz="900" dirty="0">
                <a:effectLst/>
                <a:latin typeface="Trebuchet MS, serif"/>
              </a:rPr>
              <a:t> deficit </a:t>
            </a:r>
            <a:r>
              <a:rPr lang="cs-CZ" sz="900" dirty="0" err="1">
                <a:effectLst/>
                <a:latin typeface="Trebuchet MS, serif"/>
              </a:rPr>
              <a:t>hyperactivity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disorder</a:t>
            </a:r>
            <a:r>
              <a:rPr lang="cs-CZ" sz="900" dirty="0">
                <a:effectLst/>
                <a:latin typeface="Trebuchet MS, serif"/>
              </a:rPr>
              <a:t>: </a:t>
            </a:r>
            <a:r>
              <a:rPr lang="cs-CZ" sz="900" dirty="0" err="1">
                <a:effectLst/>
                <a:latin typeface="Trebuchet MS, serif"/>
              </a:rPr>
              <a:t>effects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of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treatment</a:t>
            </a:r>
            <a:r>
              <a:rPr lang="cs-CZ" sz="900" dirty="0">
                <a:effectLst/>
                <a:latin typeface="Trebuchet MS, serif"/>
              </a:rPr>
              <a:t> and non-</a:t>
            </a:r>
            <a:r>
              <a:rPr lang="cs-CZ" sz="900" dirty="0" err="1">
                <a:effectLst/>
                <a:latin typeface="Trebuchet MS, serif"/>
              </a:rPr>
              <a:t>treatment</a:t>
            </a:r>
            <a:r>
              <a:rPr lang="cs-CZ" sz="900" dirty="0">
                <a:effectLst/>
                <a:latin typeface="Trebuchet MS, serif"/>
              </a:rPr>
              <a:t>. </a:t>
            </a:r>
            <a:r>
              <a:rPr lang="cs-CZ" sz="900" dirty="0" err="1">
                <a:effectLst/>
                <a:latin typeface="Trebuchet MS, serif"/>
              </a:rPr>
              <a:t>Journal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of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the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American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Academy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of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Child</a:t>
            </a:r>
            <a:r>
              <a:rPr lang="cs-CZ" sz="900" dirty="0">
                <a:effectLst/>
                <a:latin typeface="Trebuchet MS, serif"/>
              </a:rPr>
              <a:t> &amp; Adolescent Psychiatry</a:t>
            </a:r>
            <a:endParaRPr lang="cs-CZ" sz="900" dirty="0">
              <a:effectLst/>
            </a:endParaRPr>
          </a:p>
          <a:p>
            <a:pPr algn="r" rtl="0">
              <a:lnSpc>
                <a:spcPct val="100000"/>
              </a:lnSpc>
            </a:pPr>
            <a:r>
              <a:rPr lang="cs-CZ" sz="900" dirty="0" err="1">
                <a:effectLst/>
                <a:latin typeface="Trebuchet MS, serif"/>
              </a:rPr>
              <a:t>Caye</a:t>
            </a:r>
            <a:r>
              <a:rPr lang="cs-CZ" sz="900" dirty="0">
                <a:effectLst/>
                <a:latin typeface="Trebuchet MS, serif"/>
              </a:rPr>
              <a:t>, A., et al (2020). </a:t>
            </a:r>
            <a:r>
              <a:rPr lang="cs-CZ" sz="900" dirty="0" err="1">
                <a:effectLst/>
                <a:latin typeface="Trebuchet MS, serif"/>
              </a:rPr>
              <a:t>Attention</a:t>
            </a:r>
            <a:r>
              <a:rPr lang="cs-CZ" sz="900" dirty="0">
                <a:effectLst/>
                <a:latin typeface="Trebuchet MS, serif"/>
              </a:rPr>
              <a:t>-deficit/</a:t>
            </a:r>
            <a:r>
              <a:rPr lang="cs-CZ" sz="900" dirty="0" err="1">
                <a:effectLst/>
                <a:latin typeface="Trebuchet MS, serif"/>
              </a:rPr>
              <a:t>hyperactivity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disorder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trajectories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from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childhood</a:t>
            </a:r>
            <a:r>
              <a:rPr lang="cs-CZ" sz="900" dirty="0">
                <a:effectLst/>
                <a:latin typeface="Trebuchet MS, serif"/>
              </a:rPr>
              <a:t> to </a:t>
            </a:r>
            <a:r>
              <a:rPr lang="cs-CZ" sz="900" dirty="0" err="1">
                <a:effectLst/>
                <a:latin typeface="Trebuchet MS, serif"/>
              </a:rPr>
              <a:t>young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adulthood</a:t>
            </a:r>
            <a:r>
              <a:rPr lang="cs-CZ" sz="900" dirty="0">
                <a:effectLst/>
                <a:latin typeface="Trebuchet MS, serif"/>
              </a:rPr>
              <a:t>: Evidence </a:t>
            </a:r>
            <a:r>
              <a:rPr lang="cs-CZ" sz="900" dirty="0" err="1">
                <a:effectLst/>
                <a:latin typeface="Trebuchet MS, serif"/>
              </a:rPr>
              <a:t>from</a:t>
            </a:r>
            <a:r>
              <a:rPr lang="cs-CZ" sz="900" dirty="0">
                <a:effectLst/>
                <a:latin typeface="Trebuchet MS, serif"/>
              </a:rPr>
              <a:t> a </a:t>
            </a:r>
            <a:r>
              <a:rPr lang="cs-CZ" sz="900" dirty="0" err="1">
                <a:effectLst/>
                <a:latin typeface="Trebuchet MS, serif"/>
              </a:rPr>
              <a:t>birth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cohort</a:t>
            </a:r>
            <a:r>
              <a:rPr lang="cs-CZ" sz="900" dirty="0">
                <a:effectLst/>
                <a:latin typeface="Trebuchet MS, serif"/>
              </a:rPr>
              <a:t> </a:t>
            </a:r>
            <a:r>
              <a:rPr lang="cs-CZ" sz="900" dirty="0" err="1">
                <a:effectLst/>
                <a:latin typeface="Trebuchet MS, serif"/>
              </a:rPr>
              <a:t>supporting</a:t>
            </a:r>
            <a:r>
              <a:rPr lang="cs-CZ" sz="900" dirty="0">
                <a:effectLst/>
                <a:latin typeface="Trebuchet MS, serif"/>
              </a:rPr>
              <a:t> a </a:t>
            </a:r>
            <a:r>
              <a:rPr lang="cs-CZ" sz="900" dirty="0" err="1">
                <a:effectLst/>
                <a:latin typeface="Trebuchet MS, serif"/>
              </a:rPr>
              <a:t>late-onset</a:t>
            </a:r>
            <a:r>
              <a:rPr lang="cs-CZ" sz="900" dirty="0">
                <a:effectLst/>
                <a:latin typeface="Trebuchet MS, serif"/>
              </a:rPr>
              <a:t> syndrome. JAMA network open, 3(4), e203497-e203497.</a:t>
            </a:r>
            <a:endParaRPr lang="cs-CZ" sz="9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033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8D6A5-45F1-94B9-E5FE-BCB20D51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terapeutické cíle v psychiatrické ambulantní péči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1709A-EC32-10DD-D5A6-2938BB808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/>
          </a:bodyPr>
          <a:lstStyle/>
          <a:p>
            <a:r>
              <a:rPr lang="cs-CZ" dirty="0"/>
              <a:t>Vývoj cílů psychiatrické péče v čase:</a:t>
            </a:r>
          </a:p>
          <a:p>
            <a:pPr lvl="1"/>
            <a:r>
              <a:rPr lang="cs-CZ" dirty="0"/>
              <a:t>Léčení: stanovení diagnózy, popis symptomů, jejich kontrola případně předcházení rizikovému nebo problémovému chování</a:t>
            </a:r>
          </a:p>
          <a:p>
            <a:pPr lvl="1"/>
            <a:r>
              <a:rPr lang="cs-CZ" dirty="0"/>
              <a:t>Rehabilitace: posílení schopností a dovedností, nácvik řešení praktických problémů a dovedností, sociální fungování </a:t>
            </a:r>
          </a:p>
          <a:p>
            <a:pPr lvl="1"/>
            <a:r>
              <a:rPr lang="cs-CZ" dirty="0"/>
              <a:t>Úzdrava (</a:t>
            </a:r>
            <a:r>
              <a:rPr lang="cs-CZ" dirty="0" err="1"/>
              <a:t>recovery</a:t>
            </a:r>
            <a:r>
              <a:rPr lang="cs-CZ" dirty="0"/>
              <a:t>), zotavení: práce se silnými stránkami klienta, respekt k jeho  klíčovým přesvědčením, propojování jeho životních zkušeností s jeho „nemocí“. Cílem je vybudování smysluplného a uspokojivého života, bez ohledu na to, zda přetrvávají příznaky nebo problémy</a:t>
            </a:r>
          </a:p>
          <a:p>
            <a:r>
              <a:rPr lang="cs-CZ" dirty="0"/>
              <a:t>V důsledku změny paradigmatu odlišné nároky pro pracovníky poskytující psychiatrickou péči a celý systém psychiatrické péče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1F80ECA-E3F9-F21E-2EBE-044C2333F270}"/>
              </a:ext>
            </a:extLst>
          </p:cNvPr>
          <p:cNvSpPr txBox="1"/>
          <p:nvPr/>
        </p:nvSpPr>
        <p:spPr>
          <a:xfrm>
            <a:off x="0" y="6334306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900" i="0" dirty="0">
                <a:solidFill>
                  <a:srgbClr val="343A40"/>
                </a:solidFill>
                <a:effectLst/>
                <a:latin typeface="-apple-system"/>
              </a:rPr>
              <a:t>Na zotavení zaměřená terapie těžkých duševních poruch; prim MUDr. Možný P, ústní sdělení, XIV. Sjezd psychiatrické společnosti ČLS JEP, červen 2022, Mikulov</a:t>
            </a:r>
          </a:p>
          <a:p>
            <a:pPr algn="r"/>
            <a:r>
              <a:rPr lang="cs-CZ" sz="900" dirty="0"/>
              <a:t>Metodika dobré praxe č. 10: </a:t>
            </a:r>
            <a:r>
              <a:rPr lang="cs-CZ" sz="900" dirty="0" err="1"/>
              <a:t>Life</a:t>
            </a:r>
            <a:r>
              <a:rPr lang="cs-CZ" sz="900" dirty="0"/>
              <a:t> koučink orientovaný na zotavení</a:t>
            </a:r>
            <a:r>
              <a:rPr lang="cs-CZ" sz="900" dirty="0">
                <a:solidFill>
                  <a:srgbClr val="343A40"/>
                </a:solidFill>
                <a:latin typeface="-apple-system"/>
              </a:rPr>
              <a:t>, MUDr. J. </a:t>
            </a:r>
            <a:r>
              <a:rPr lang="cs-CZ" sz="900" dirty="0" err="1">
                <a:solidFill>
                  <a:srgbClr val="343A40"/>
                </a:solidFill>
                <a:latin typeface="-apple-system"/>
              </a:rPr>
              <a:t>Pfeoffer</a:t>
            </a:r>
            <a:r>
              <a:rPr lang="cs-CZ" sz="900" dirty="0">
                <a:solidFill>
                  <a:srgbClr val="343A40"/>
                </a:solidFill>
                <a:latin typeface="-apple-system"/>
              </a:rPr>
              <a:t> et al, </a:t>
            </a:r>
            <a:r>
              <a:rPr lang="cs-CZ" sz="900" dirty="0"/>
              <a:t>dokument zpracován v rámci projektu „Podpora zavedení multidisciplinárního přístupu k duševně nemocným“</a:t>
            </a:r>
            <a:r>
              <a:rPr lang="cs-CZ" sz="900" i="0" dirty="0">
                <a:solidFill>
                  <a:srgbClr val="343A40"/>
                </a:solidFill>
                <a:effectLst/>
                <a:latin typeface="-apple-system"/>
              </a:rPr>
              <a:t> </a:t>
            </a:r>
          </a:p>
          <a:p>
            <a:pPr algn="r"/>
            <a:endParaRPr lang="cs-CZ" sz="9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110705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3443</TotalTime>
  <Words>1782</Words>
  <Application>Microsoft Office PowerPoint</Application>
  <PresentationFormat>Širokoúhlá obrazovka</PresentationFormat>
  <Paragraphs>93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6" baseType="lpstr">
      <vt:lpstr>-apple-system</vt:lpstr>
      <vt:lpstr>Arial</vt:lpstr>
      <vt:lpstr>Calibri</vt:lpstr>
      <vt:lpstr>Myriad Pro</vt:lpstr>
      <vt:lpstr>Poppins</vt:lpstr>
      <vt:lpstr>Source Sans Pro</vt:lpstr>
      <vt:lpstr>Times New Roman</vt:lpstr>
      <vt:lpstr>Trebuchet MS</vt:lpstr>
      <vt:lpstr>Trebuchet MS, serif</vt:lpstr>
      <vt:lpstr>Wingdings 3</vt:lpstr>
      <vt:lpstr>Fazeta</vt:lpstr>
      <vt:lpstr> Trendy a potřeby v ambulantní psychiatrické péči </vt:lpstr>
      <vt:lpstr>Aktuální nároky na ambulantní psychiatrickou péči</vt:lpstr>
      <vt:lpstr>Aktuální nároky na ambulantní psychiatrickou péči II</vt:lpstr>
      <vt:lpstr>Počty evidovaných poskytovatelů ambulantních psychiatrických zdravotních služeb</vt:lpstr>
      <vt:lpstr>Struktura léčených pacientů v PA dle skupin psychiatrických diagnóz I</vt:lpstr>
      <vt:lpstr>Struktura léčených pacientů v PA dle skupin psychiatrických diagnóz II</vt:lpstr>
      <vt:lpstr>Struktura léčených pacientů v PA dle skupin psychiatrických diagnóz III - děti</vt:lpstr>
      <vt:lpstr>Rostoucí nároky na kapacitu psychiatrické ambulantní péče</vt:lpstr>
      <vt:lpstr>Nové terapeutické cíle v psychiatrické ambulantní péči</vt:lpstr>
      <vt:lpstr>Nové perspektivy spolupráce v psychiatrické ambulantní péči</vt:lpstr>
      <vt:lpstr>Třístupňový model psychoterapeutické péče </vt:lpstr>
      <vt:lpstr>Jaké jsou aktuální potřeby ambulantní psychiatrické péče? I</vt:lpstr>
      <vt:lpstr>Jaké jsou aktuální potřeby ambulantní psychiatrické péče? II</vt:lpstr>
      <vt:lpstr>Jaké jsou aktuální potřeby ambulantní psychiatrické péče? III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Očekávání ambulatního psychitra ve věci nasazení LAT u pacientů propuštěných z hospitliazace</dc:title>
  <dc:creator>Jan Knopp</dc:creator>
  <cp:lastModifiedBy>Jan Knopp</cp:lastModifiedBy>
  <cp:revision>79</cp:revision>
  <cp:lastPrinted>2023-02-19T22:58:20Z</cp:lastPrinted>
  <dcterms:created xsi:type="dcterms:W3CDTF">2020-09-27T20:34:29Z</dcterms:created>
  <dcterms:modified xsi:type="dcterms:W3CDTF">2023-03-29T21:25:18Z</dcterms:modified>
</cp:coreProperties>
</file>